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g7sTl+mLQ1EIjFt8XXbRuCS1lo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9" Type="http://schemas.openxmlformats.org/officeDocument/2006/relationships/tableStyles" Target="tableStyles.xml"/><Relationship Id="rId4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ím és tartalom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üggőleges cím és szöveg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body" idx="1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zakaszfejléc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1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7" name="Google Shape;37;p14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artalomrész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1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Összehasonlítás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sak cím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Üres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artalomrész képaláírással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9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Kép képaláírással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20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8" name="Google Shape;78;p20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79" name="Google Shape;79;p20"/>
          <p:cNvSpPr txBox="1">
            <a:spLocks noGrp="1"/>
          </p:cNvSpPr>
          <p:nvPr>
            <p:ph type="body" idx="1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ím és függőleges szöveg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1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" name="Google Shape;13;p11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www.housebeautiful.com/design-inspiration/house-tours/g2370/tiny-houses/" TargetMode="External"/><Relationship Id="rId7" Type="http://schemas.openxmlformats.org/officeDocument/2006/relationships/hyperlink" Target="https://www.mashvisor.com/blog/triplex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www.forbes.com/advisor/mortgages/real-estate/what-is-a-townhouse/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com/stock-photo-densely-packed-apartment-buildings-in-the-harlem-neighborhood-in-new-50887170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com/stock-photo-densely-packed-apartment-buildings-in-the-harlem-neighborhood-in-new-50887170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home-improvement/living/types-of-house-style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magyarepitok.hu/mi-epul/2023/06/sopron-kiemelkedo-epuletei-nyertek-vissza-tortenelmi-arculatukat" TargetMode="External"/><Relationship Id="rId7" Type="http://schemas.openxmlformats.org/officeDocument/2006/relationships/hyperlink" Target="https://index.hu/gazdasag/2021/07/10/panel-hazgyar-arak-tartossag-lakhatas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s://www.hodpress.hu/2022/09/07/evi-870-ezer-forintba-fog-kerulni-egy-nem-hoszigetelt-kadar-kocka-futese/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>
            <a:spLocks noGrp="1"/>
          </p:cNvSpPr>
          <p:nvPr>
            <p:ph type="title"/>
          </p:nvPr>
        </p:nvSpPr>
        <p:spPr>
          <a:xfrm>
            <a:off x="5144679" y="634946"/>
            <a:ext cx="6405063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Types of homes</a:t>
            </a:r>
            <a:endParaRPr b="1"/>
          </a:p>
        </p:txBody>
      </p:sp>
      <p:pic>
        <p:nvPicPr>
          <p:cNvPr id="109" name="Google Shape;109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0496" r="28458" b="1"/>
          <a:stretch/>
        </p:blipFill>
        <p:spPr>
          <a:xfrm>
            <a:off x="634000" y="581098"/>
            <a:ext cx="1929714" cy="247613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110" name="Google Shape;110;p2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l="27200" r="28962"/>
          <a:stretch/>
        </p:blipFill>
        <p:spPr>
          <a:xfrm>
            <a:off x="2724581" y="581099"/>
            <a:ext cx="1929714" cy="247613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cxnSp>
        <p:nvCxnSpPr>
          <p:cNvPr id="111" name="Google Shape;111;p2"/>
          <p:cNvCxnSpPr/>
          <p:nvPr/>
        </p:nvCxnSpPr>
        <p:spPr>
          <a:xfrm>
            <a:off x="5181247" y="2086188"/>
            <a:ext cx="5852160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2" name="Google Shape;112;p2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 r="3" b="7730"/>
          <a:stretch/>
        </p:blipFill>
        <p:spPr>
          <a:xfrm>
            <a:off x="633999" y="3218101"/>
            <a:ext cx="4020296" cy="247613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113" name="Google Shape;113;p2"/>
          <p:cNvSpPr txBox="1">
            <a:spLocks noGrp="1"/>
          </p:cNvSpPr>
          <p:nvPr>
            <p:ph type="body" idx="1"/>
          </p:nvPr>
        </p:nvSpPr>
        <p:spPr>
          <a:xfrm>
            <a:off x="5144679" y="2198914"/>
            <a:ext cx="6405063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There are various types of homes, including: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Single-family homes: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Detached houses for one family.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Apartments/Condos: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Multi-unit buildings with individual living spaces.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Townhouses: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Connected homes in a row or block.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Duplexes/Triplexes: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Houses divided into two or three separate units.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Tiny houses: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Small, compact dwellings usually under 40 square meters.</a:t>
            </a:r>
            <a:endParaRPr dirty="0"/>
          </a:p>
          <a:p>
            <a:pPr marL="91440" lvl="0" indent="-1079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700"/>
              <a:buFont typeface="Calibri"/>
              <a:buAutoNum type="arabicPeriod"/>
            </a:pPr>
            <a:r>
              <a:rPr lang="en-US" sz="1700" b="1" i="0" dirty="0">
                <a:latin typeface="Arial"/>
                <a:ea typeface="Arial"/>
                <a:cs typeface="Arial"/>
                <a:sym typeface="Arial"/>
              </a:rPr>
              <a:t>Cottages:</a:t>
            </a:r>
            <a:r>
              <a:rPr lang="en-US" sz="1700" b="0" i="0" dirty="0">
                <a:latin typeface="Arial"/>
                <a:ea typeface="Arial"/>
                <a:cs typeface="Arial"/>
                <a:sym typeface="Arial"/>
              </a:rPr>
              <a:t> Small, cozy houses, often in rural or scenic areas.</a:t>
            </a:r>
            <a:endParaRPr dirty="0"/>
          </a:p>
        </p:txBody>
      </p:sp>
      <p:sp>
        <p:nvSpPr>
          <p:cNvPr id="114" name="Google Shape;114;p2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3"/>
          <p:cNvSpPr txBox="1"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Living in a Flat:</a:t>
            </a:r>
            <a:endParaRPr b="1"/>
          </a:p>
        </p:txBody>
      </p:sp>
      <p:pic>
        <p:nvPicPr>
          <p:cNvPr id="122" name="Google Shape;122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121" b="9895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3"/>
          <p:cNvCxnSpPr/>
          <p:nvPr/>
        </p:nvCxnSpPr>
        <p:spPr>
          <a:xfrm>
            <a:off x="4974770" y="2086188"/>
            <a:ext cx="6089768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3"/>
          <p:cNvSpPr txBox="1">
            <a:spLocks noGrp="1"/>
          </p:cNvSpPr>
          <p:nvPr>
            <p:ph type="body" idx="1"/>
          </p:nvPr>
        </p:nvSpPr>
        <p:spPr>
          <a:xfrm>
            <a:off x="4974769" y="2198914"/>
            <a:ext cx="6574973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Advantages: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Affordability: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Flats are often more affordable than houses, making them accessible to a broader range of people.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Community Living: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Proximity to neighbors can foster a sense of community.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Amenities: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Many flats come with shared amenities like gyms, pools, and common spaces.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Maintenance: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External maintenance is typically managed by the building management.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sp>
        <p:nvSpPr>
          <p:cNvPr id="125" name="Google Shape;125;p3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3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/>
          <p:cNvSpPr txBox="1"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Living in a Flat:</a:t>
            </a:r>
            <a:endParaRPr/>
          </a:p>
        </p:txBody>
      </p:sp>
      <p:pic>
        <p:nvPicPr>
          <p:cNvPr id="134" name="Google Shape;134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7430" r="32776" b="1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4"/>
          <p:cNvCxnSpPr/>
          <p:nvPr/>
        </p:nvCxnSpPr>
        <p:spPr>
          <a:xfrm>
            <a:off x="5287617" y="2085703"/>
            <a:ext cx="6170686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6" name="Google Shape;136;p4"/>
          <p:cNvSpPr txBox="1">
            <a:spLocks noGrp="1"/>
          </p:cNvSpPr>
          <p:nvPr>
            <p:ph type="body" idx="1"/>
          </p:nvPr>
        </p:nvSpPr>
        <p:spPr>
          <a:xfrm>
            <a:off x="5181601" y="2198914"/>
            <a:ext cx="6368142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06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Char char=" "/>
            </a:pPr>
            <a:r>
              <a:rPr lang="en-US" sz="1900" b="1">
                <a:latin typeface="Arial"/>
                <a:ea typeface="Arial"/>
                <a:cs typeface="Arial"/>
                <a:sym typeface="Arial"/>
              </a:rPr>
              <a:t>Disadvantages: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None/>
            </a:pPr>
            <a:endParaRPr sz="1900" b="0">
              <a:latin typeface="Arial"/>
              <a:ea typeface="Arial"/>
              <a:cs typeface="Arial"/>
              <a:sym typeface="Arial"/>
            </a:endParaRPr>
          </a:p>
          <a:p>
            <a:pPr marL="91440" lvl="0" indent="-1206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-US" sz="1900" b="1" i="0">
                <a:latin typeface="Arial"/>
                <a:ea typeface="Arial"/>
                <a:cs typeface="Arial"/>
                <a:sym typeface="Arial"/>
              </a:rPr>
              <a:t>Space:</a:t>
            </a:r>
            <a:r>
              <a:rPr lang="en-US" sz="1900" b="0" i="0">
                <a:latin typeface="Arial"/>
                <a:ea typeface="Arial"/>
                <a:cs typeface="Arial"/>
                <a:sym typeface="Arial"/>
              </a:rPr>
              <a:t> Limited space compared to houses, especially for families.</a:t>
            </a:r>
            <a:endParaRPr/>
          </a:p>
          <a:p>
            <a:pPr marL="91440" lvl="0" indent="-1206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-US" sz="1900" b="1" i="0">
                <a:latin typeface="Arial"/>
                <a:ea typeface="Arial"/>
                <a:cs typeface="Arial"/>
                <a:sym typeface="Arial"/>
              </a:rPr>
              <a:t>Noise:</a:t>
            </a:r>
            <a:r>
              <a:rPr lang="en-US" sz="1900" b="0" i="0">
                <a:latin typeface="Arial"/>
                <a:ea typeface="Arial"/>
                <a:cs typeface="Arial"/>
                <a:sym typeface="Arial"/>
              </a:rPr>
              <a:t> Increased potential for noise from neighbors in close proximity.</a:t>
            </a:r>
            <a:endParaRPr/>
          </a:p>
          <a:p>
            <a:pPr marL="91440" lvl="0" indent="-1206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-US" sz="1900" b="1" i="0">
                <a:latin typeface="Arial"/>
                <a:ea typeface="Arial"/>
                <a:cs typeface="Arial"/>
                <a:sym typeface="Arial"/>
              </a:rPr>
              <a:t>Limited Customization:</a:t>
            </a:r>
            <a:r>
              <a:rPr lang="en-US" sz="1900" b="0" i="0">
                <a:latin typeface="Arial"/>
                <a:ea typeface="Arial"/>
                <a:cs typeface="Arial"/>
                <a:sym typeface="Arial"/>
              </a:rPr>
              <a:t> Restrictions on personalizing or modifying the property.</a:t>
            </a:r>
            <a:endParaRPr/>
          </a:p>
          <a:p>
            <a:pPr marL="91440" lvl="0" indent="-1206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Font typeface="Calibri"/>
              <a:buAutoNum type="arabicPeriod"/>
            </a:pPr>
            <a:r>
              <a:rPr lang="en-US" sz="1900" b="1" i="0">
                <a:latin typeface="Arial"/>
                <a:ea typeface="Arial"/>
                <a:cs typeface="Arial"/>
                <a:sym typeface="Arial"/>
              </a:rPr>
              <a:t>Parking:</a:t>
            </a:r>
            <a:r>
              <a:rPr lang="en-US" sz="1900" b="0" i="0">
                <a:latin typeface="Arial"/>
                <a:ea typeface="Arial"/>
                <a:cs typeface="Arial"/>
                <a:sym typeface="Arial"/>
              </a:rPr>
              <a:t> Limited or expensive parking options, depending on location.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900"/>
              <a:buNone/>
            </a:pP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5"/>
          <p:cNvSpPr txBox="1"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Living in a House:</a:t>
            </a:r>
            <a:endParaRPr/>
          </a:p>
        </p:txBody>
      </p:sp>
      <p:pic>
        <p:nvPicPr>
          <p:cNvPr id="143" name="Google Shape;143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25608" r="32041" b="2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cxnSp>
        <p:nvCxnSpPr>
          <p:cNvPr id="144" name="Google Shape;144;p5"/>
          <p:cNvCxnSpPr/>
          <p:nvPr/>
        </p:nvCxnSpPr>
        <p:spPr>
          <a:xfrm>
            <a:off x="4974770" y="2086188"/>
            <a:ext cx="6089768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5" name="Google Shape;145;p5"/>
          <p:cNvSpPr txBox="1">
            <a:spLocks noGrp="1"/>
          </p:cNvSpPr>
          <p:nvPr>
            <p:ph type="body" idx="1"/>
          </p:nvPr>
        </p:nvSpPr>
        <p:spPr>
          <a:xfrm>
            <a:off x="4974769" y="2198914"/>
            <a:ext cx="6574973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Advantages: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Space: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More living space, both indoors and outdoors, providing room for personalization.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Privacy: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Greater privacy due to distance from neighbors.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Customization: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Freedom to modify and personalize the property.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Outdoor Space: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Houses often come with yards or gardens.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5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"/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6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6"/>
          <p:cNvSpPr txBox="1"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Living in a House:</a:t>
            </a:r>
            <a:endParaRPr/>
          </a:p>
        </p:txBody>
      </p:sp>
      <p:pic>
        <p:nvPicPr>
          <p:cNvPr id="155" name="Google Shape;155;p6" descr="Figures of houses in different position and sizes"/>
          <p:cNvPicPr preferRelativeResize="0"/>
          <p:nvPr/>
        </p:nvPicPr>
        <p:blipFill rotWithShape="1">
          <a:blip r:embed="rId3">
            <a:alphaModFix/>
          </a:blip>
          <a:srcRect l="22199" r="3969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6"/>
          <p:cNvCxnSpPr/>
          <p:nvPr/>
        </p:nvCxnSpPr>
        <p:spPr>
          <a:xfrm>
            <a:off x="5287617" y="2085703"/>
            <a:ext cx="6170686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7" name="Google Shape;157;p6"/>
          <p:cNvSpPr txBox="1">
            <a:spLocks noGrp="1"/>
          </p:cNvSpPr>
          <p:nvPr>
            <p:ph type="body" idx="1"/>
          </p:nvPr>
        </p:nvSpPr>
        <p:spPr>
          <a:xfrm>
            <a:off x="5181601" y="2198914"/>
            <a:ext cx="6368142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Disadvantages: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Cost: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Generally, more expensive to buy and maintain than flats.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Maintenance: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Responsible for the maintenance of the entire property.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Isolation: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Houses in remote areas might lack the sense of community found in urban flats.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b="1" i="0">
                <a:latin typeface="Arial"/>
                <a:ea typeface="Arial"/>
                <a:cs typeface="Arial"/>
                <a:sym typeface="Arial"/>
              </a:rPr>
              <a:t>Security:</a:t>
            </a:r>
            <a:r>
              <a:rPr lang="en-US" b="0" i="0">
                <a:latin typeface="Arial"/>
                <a:ea typeface="Arial"/>
                <a:cs typeface="Arial"/>
                <a:sym typeface="Arial"/>
              </a:rPr>
              <a:t> Depending on the location, houses might require additional security measures.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Calibri"/>
              <a:buNone/>
            </a:pPr>
            <a:endParaRPr b="0" i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7"/>
          <p:cNvSpPr/>
          <p:nvPr/>
        </p:nvSpPr>
        <p:spPr>
          <a:xfrm>
            <a:off x="0" y="0"/>
            <a:ext cx="12192001" cy="63343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 txBox="1">
            <a:spLocks noGrp="1"/>
          </p:cNvSpPr>
          <p:nvPr>
            <p:ph type="title"/>
          </p:nvPr>
        </p:nvSpPr>
        <p:spPr>
          <a:xfrm>
            <a:off x="4703577" y="634946"/>
            <a:ext cx="6846166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Arial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-US" b="1" i="0">
                <a:latin typeface="Arial"/>
                <a:ea typeface="Arial"/>
                <a:cs typeface="Arial"/>
                <a:sym typeface="Arial"/>
              </a:rPr>
              <a:t>ypical homes in Hungary</a:t>
            </a:r>
            <a:endParaRPr b="1"/>
          </a:p>
        </p:txBody>
      </p:sp>
      <p:pic>
        <p:nvPicPr>
          <p:cNvPr id="164" name="Google Shape;164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0866" y="620721"/>
            <a:ext cx="2381843" cy="1583926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cxnSp>
        <p:nvCxnSpPr>
          <p:cNvPr id="165" name="Google Shape;165;p7"/>
          <p:cNvCxnSpPr/>
          <p:nvPr/>
        </p:nvCxnSpPr>
        <p:spPr>
          <a:xfrm>
            <a:off x="4809772" y="2086188"/>
            <a:ext cx="5852160" cy="0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9803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6" name="Google Shape;166;p7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45961" y="2349517"/>
            <a:ext cx="2396888" cy="1599923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pic>
        <p:nvPicPr>
          <p:cNvPr id="167" name="Google Shape;167;p7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48874" y="4110309"/>
            <a:ext cx="2791062" cy="1583928"/>
          </a:xfrm>
          <a:prstGeom prst="rect">
            <a:avLst/>
          </a:prstGeom>
          <a:noFill/>
          <a:ln>
            <a:noFill/>
          </a:ln>
          <a:effectLst>
            <a:outerShdw blurRad="190500" algn="tl" rotWithShape="0">
              <a:srgbClr val="000000">
                <a:alpha val="69803"/>
              </a:srgbClr>
            </a:outerShdw>
          </a:effectLst>
        </p:spPr>
      </p:pic>
      <p:sp>
        <p:nvSpPr>
          <p:cNvPr id="168" name="Google Shape;168;p7"/>
          <p:cNvSpPr txBox="1">
            <a:spLocks noGrp="1"/>
          </p:cNvSpPr>
          <p:nvPr>
            <p:ph type="body" idx="1"/>
          </p:nvPr>
        </p:nvSpPr>
        <p:spPr>
          <a:xfrm>
            <a:off x="4701747" y="2198914"/>
            <a:ext cx="6847996" cy="367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914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Apartments: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Many Hungarians live in apartment buildings, especially in urban areas like Budapest. These can range from historic buildings to more modern complexes.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Detached Houses: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In suburban and rural areas, detached houses are common. These can vary in size and style, from traditional to contemporary.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Historic Homes: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Hungary has a rich architectural history, so you can find homes with traditional designs influenced by various periods.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Panel Buildings: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In the mid to late 20th century, panel buildings (blocks of flats with pre-fabricated panels) were constructed to address housing shortages. Many people still live in these.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Rural Cottages: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In the countryside, you may find charming cottages, often with a focus on agricultural activities.</a:t>
            </a:r>
            <a:endParaRPr/>
          </a:p>
          <a:p>
            <a:pPr marL="9144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-US" sz="1400" b="1" i="0">
                <a:latin typeface="Arial"/>
                <a:ea typeface="Arial"/>
                <a:cs typeface="Arial"/>
                <a:sym typeface="Arial"/>
              </a:rPr>
              <a:t>Renovated Buildings:</a:t>
            </a:r>
            <a:r>
              <a:rPr lang="en-US" sz="1400" b="0" i="0">
                <a:latin typeface="Arial"/>
                <a:ea typeface="Arial"/>
                <a:cs typeface="Arial"/>
                <a:sym typeface="Arial"/>
              </a:rPr>
              <a:t> Hungary has seen a trend of renovating historic buildings into modern apartments, combining traditional architecture with contemporary interiors.</a:t>
            </a: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7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ktív">
  <a:themeElements>
    <a:clrScheme name="Retrospektív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481</Words>
  <Application>Microsoft Office PowerPoint</Application>
  <PresentationFormat>Szélesvásznú</PresentationFormat>
  <Paragraphs>40</Paragraphs>
  <Slides>6</Slides>
  <Notes>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9" baseType="lpstr">
      <vt:lpstr>Arial</vt:lpstr>
      <vt:lpstr>Calibri</vt:lpstr>
      <vt:lpstr>Retrospektív</vt:lpstr>
      <vt:lpstr>Types of homes</vt:lpstr>
      <vt:lpstr>Living in a Flat:</vt:lpstr>
      <vt:lpstr>Living in a Flat:</vt:lpstr>
      <vt:lpstr>Living in a House:</vt:lpstr>
      <vt:lpstr>Living in a House:</vt:lpstr>
      <vt:lpstr>Typical homes in Hungary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 of homes</dc:title>
  <dc:creator>soma Zsömbörgi</dc:creator>
  <cp:lastModifiedBy>Máté Vágvölgyi</cp:lastModifiedBy>
  <cp:revision>4</cp:revision>
  <dcterms:created xsi:type="dcterms:W3CDTF">2023-12-18T15:10:04Z</dcterms:created>
  <dcterms:modified xsi:type="dcterms:W3CDTF">2024-06-14T07:56:11Z</dcterms:modified>
</cp:coreProperties>
</file>